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9144000" cy="5143500" type="screen16x9"/>
  <p:notesSz cx="6797675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Isolde Schell" initials="IS" lastIdx="6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C3E50"/>
    <a:srgbClr val="FC434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778" autoAdjust="0"/>
  </p:normalViewPr>
  <p:slideViewPr>
    <p:cSldViewPr>
      <p:cViewPr>
        <p:scale>
          <a:sx n="150" d="100"/>
          <a:sy n="150" d="100"/>
        </p:scale>
        <p:origin x="-1338" y="-58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945659" cy="496332"/>
          </a:xfrm>
          <a:prstGeom prst="rect">
            <a:avLst/>
          </a:prstGeom>
        </p:spPr>
        <p:txBody>
          <a:bodyPr vert="horz" lIns="95550" tIns="47775" rIns="95550" bIns="47775" rtlCol="0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4" y="2"/>
            <a:ext cx="2945659" cy="496332"/>
          </a:xfrm>
          <a:prstGeom prst="rect">
            <a:avLst/>
          </a:prstGeom>
        </p:spPr>
        <p:txBody>
          <a:bodyPr vert="horz" lIns="95550" tIns="47775" rIns="95550" bIns="47775" rtlCol="0"/>
          <a:lstStyle>
            <a:lvl1pPr algn="r">
              <a:defRPr sz="1300"/>
            </a:lvl1pPr>
          </a:lstStyle>
          <a:p>
            <a:fld id="{CE0AFD1E-D806-41F3-82C9-B95056E8F428}" type="datetimeFigureOut">
              <a:rPr lang="de-DE" smtClean="0"/>
              <a:t>02.10.2018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50" tIns="47775" rIns="95550" bIns="47775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5550" tIns="47775" rIns="95550" bIns="47775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1" y="9428585"/>
            <a:ext cx="2945659" cy="496332"/>
          </a:xfrm>
          <a:prstGeom prst="rect">
            <a:avLst/>
          </a:prstGeom>
        </p:spPr>
        <p:txBody>
          <a:bodyPr vert="horz" lIns="95550" tIns="47775" rIns="95550" bIns="47775" rtlCol="0" anchor="b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4" y="9428585"/>
            <a:ext cx="2945659" cy="496332"/>
          </a:xfrm>
          <a:prstGeom prst="rect">
            <a:avLst/>
          </a:prstGeom>
        </p:spPr>
        <p:txBody>
          <a:bodyPr vert="horz" lIns="95550" tIns="47775" rIns="95550" bIns="47775" rtlCol="0" anchor="b"/>
          <a:lstStyle>
            <a:lvl1pPr algn="r">
              <a:defRPr sz="1300"/>
            </a:lvl1pPr>
          </a:lstStyle>
          <a:p>
            <a:fld id="{99D82A2A-B16D-4E8C-A631-18F0104F369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186231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64388B-7F5C-4FD0-815D-1385F2A184AC}" type="slidenum">
              <a:rPr lang="de-DE" smtClean="0"/>
              <a:pPr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708063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57FE4-D684-4984-ABF3-96D8A3B75864}" type="datetimeFigureOut">
              <a:rPr lang="de-DE" smtClean="0"/>
              <a:t>02.10.2018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FC0B3-DC9A-40C3-AE93-AD61EC180F4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348593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57FE4-D684-4984-ABF3-96D8A3B75864}" type="datetimeFigureOut">
              <a:rPr lang="de-DE" smtClean="0"/>
              <a:t>02.10.2018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FC0B3-DC9A-40C3-AE93-AD61EC180F4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40649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57FE4-D684-4984-ABF3-96D8A3B75864}" type="datetimeFigureOut">
              <a:rPr lang="de-DE" smtClean="0"/>
              <a:t>02.10.2018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FC0B3-DC9A-40C3-AE93-AD61EC180F4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597170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680539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57FE4-D684-4984-ABF3-96D8A3B75864}" type="datetimeFigureOut">
              <a:rPr lang="de-DE" smtClean="0"/>
              <a:t>02.10.2018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FC0B3-DC9A-40C3-AE93-AD61EC180F4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426743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57FE4-D684-4984-ABF3-96D8A3B75864}" type="datetimeFigureOut">
              <a:rPr lang="de-DE" smtClean="0"/>
              <a:t>02.10.2018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FC0B3-DC9A-40C3-AE93-AD61EC180F4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95775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57FE4-D684-4984-ABF3-96D8A3B75864}" type="datetimeFigureOut">
              <a:rPr lang="de-DE" smtClean="0"/>
              <a:t>02.10.2018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FC0B3-DC9A-40C3-AE93-AD61EC180F4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093311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57FE4-D684-4984-ABF3-96D8A3B75864}" type="datetimeFigureOut">
              <a:rPr lang="de-DE" smtClean="0"/>
              <a:t>02.10.2018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FC0B3-DC9A-40C3-AE93-AD61EC180F4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613498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57FE4-D684-4984-ABF3-96D8A3B75864}" type="datetimeFigureOut">
              <a:rPr lang="de-DE" smtClean="0"/>
              <a:t>02.10.2018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FC0B3-DC9A-40C3-AE93-AD61EC180F4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736970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57FE4-D684-4984-ABF3-96D8A3B75864}" type="datetimeFigureOut">
              <a:rPr lang="de-DE" smtClean="0"/>
              <a:t>02.10.2018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FC0B3-DC9A-40C3-AE93-AD61EC180F4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520169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57FE4-D684-4984-ABF3-96D8A3B75864}" type="datetimeFigureOut">
              <a:rPr lang="de-DE" smtClean="0"/>
              <a:t>02.10.2018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FC0B3-DC9A-40C3-AE93-AD61EC180F4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092114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57FE4-D684-4984-ABF3-96D8A3B75864}" type="datetimeFigureOut">
              <a:rPr lang="de-DE" smtClean="0"/>
              <a:t>02.10.2018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FC0B3-DC9A-40C3-AE93-AD61EC180F4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187439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357FE4-D684-4984-ABF3-96D8A3B75864}" type="datetimeFigureOut">
              <a:rPr lang="de-DE" smtClean="0"/>
              <a:t>02.10.2018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AFC0B3-DC9A-40C3-AE93-AD61EC180F4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38804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image" Target="../media/image8.png"/><Relationship Id="rId3" Type="http://schemas.openxmlformats.org/officeDocument/2006/relationships/image" Target="../media/image1.png"/><Relationship Id="rId7" Type="http://schemas.openxmlformats.org/officeDocument/2006/relationships/hyperlink" Target="http://www.merlin-bw.de/home.html" TargetMode="External"/><Relationship Id="rId12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3.png"/><Relationship Id="rId11" Type="http://schemas.openxmlformats.org/officeDocument/2006/relationships/image" Target="../media/image6.png"/><Relationship Id="rId5" Type="http://schemas.openxmlformats.org/officeDocument/2006/relationships/hyperlink" Target="https://creativecommons.org/licenses/by/3.0/de/" TargetMode="External"/><Relationship Id="rId15" Type="http://schemas.openxmlformats.org/officeDocument/2006/relationships/image" Target="../media/image10.jpeg"/><Relationship Id="rId10" Type="http://schemas.openxmlformats.org/officeDocument/2006/relationships/image" Target="../media/image5.png"/><Relationship Id="rId4" Type="http://schemas.openxmlformats.org/officeDocument/2006/relationships/image" Target="../media/image2.png"/><Relationship Id="rId9" Type="http://schemas.openxmlformats.org/officeDocument/2006/relationships/hyperlink" Target="http://www.flaticon.com/" TargetMode="External"/><Relationship Id="rId14" Type="http://schemas.openxmlformats.org/officeDocument/2006/relationships/image" Target="../media/image9.tif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5" name="Picture 7" descr="\\ad\home\schmidto\Windows\Desktop\man-use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4074" y="3242365"/>
            <a:ext cx="638006" cy="6380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" name="Picture 4" descr="\\ad\home\schmidto\Windows\Desktop\multiple-users-silhouette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3188" y="3462012"/>
            <a:ext cx="558322" cy="5583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\\ad\home\schmidto\Windows\Desktop\multiple-users-silhouette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3329" y="3872602"/>
            <a:ext cx="558322" cy="5583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6" name="Gerade Verbindung 25"/>
          <p:cNvCxnSpPr/>
          <p:nvPr/>
        </p:nvCxnSpPr>
        <p:spPr>
          <a:xfrm flipH="1" flipV="1">
            <a:off x="0" y="2571750"/>
            <a:ext cx="9144004" cy="7321"/>
          </a:xfrm>
          <a:prstGeom prst="line">
            <a:avLst/>
          </a:prstGeom>
          <a:ln w="127000">
            <a:solidFill>
              <a:srgbClr val="FC434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Rechteck 44"/>
          <p:cNvSpPr/>
          <p:nvPr/>
        </p:nvSpPr>
        <p:spPr>
          <a:xfrm>
            <a:off x="8748464" y="0"/>
            <a:ext cx="395536" cy="5143500"/>
          </a:xfrm>
          <a:prstGeom prst="rect">
            <a:avLst/>
          </a:prstGeom>
          <a:solidFill>
            <a:srgbClr val="D7DAD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6" name="Rechteck 45"/>
          <p:cNvSpPr/>
          <p:nvPr/>
        </p:nvSpPr>
        <p:spPr>
          <a:xfrm>
            <a:off x="8748464" y="0"/>
            <a:ext cx="395536" cy="5143499"/>
          </a:xfrm>
          <a:prstGeom prst="rect">
            <a:avLst/>
          </a:prstGeom>
          <a:solidFill>
            <a:schemeClr val="bg1">
              <a:alpha val="70000"/>
            </a:schemeClr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defTabSz="2087831" fontAlgn="auto">
              <a:spcBef>
                <a:spcPts val="0"/>
              </a:spcBef>
              <a:spcAft>
                <a:spcPts val="0"/>
              </a:spcAft>
              <a:defRPr/>
            </a:pPr>
            <a:endParaRPr lang="de-DE" dirty="0">
              <a:latin typeface="Arial"/>
            </a:endParaRPr>
          </a:p>
          <a:p>
            <a:pPr algn="ctr" defTabSz="2087831" fontAlgn="auto">
              <a:spcBef>
                <a:spcPts val="0"/>
              </a:spcBef>
              <a:spcAft>
                <a:spcPts val="0"/>
              </a:spcAft>
              <a:defRPr/>
            </a:pPr>
            <a:endParaRPr lang="de-DE" dirty="0"/>
          </a:p>
        </p:txBody>
      </p:sp>
      <p:sp>
        <p:nvSpPr>
          <p:cNvPr id="14" name="Textfeld 13"/>
          <p:cNvSpPr txBox="1"/>
          <p:nvPr/>
        </p:nvSpPr>
        <p:spPr>
          <a:xfrm>
            <a:off x="827584" y="2407093"/>
            <a:ext cx="7128792" cy="338554"/>
          </a:xfrm>
          <a:prstGeom prst="rect">
            <a:avLst/>
          </a:prstGeom>
          <a:solidFill>
            <a:srgbClr val="FC434E"/>
          </a:solidFill>
          <a:ln w="63500">
            <a:solidFill>
              <a:schemeClr val="bg1"/>
            </a:solidFill>
          </a:ln>
          <a:effectLst/>
        </p:spPr>
        <p:txBody>
          <a:bodyPr wrap="square" rtlCol="0">
            <a:spAutoFit/>
          </a:bodyPr>
          <a:lstStyle/>
          <a:p>
            <a:pPr algn="ctr"/>
            <a:r>
              <a:rPr lang="de-DE" sz="1600" dirty="0" smtClean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GESTALTUNGSEMPFEHLUNGEN FÜR DEN INVERTED CLASSROOM</a:t>
            </a:r>
            <a:endParaRPr lang="de-DE" sz="1600" dirty="0">
              <a:solidFill>
                <a:schemeClr val="bg1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15" name="Rechteck 14"/>
          <p:cNvSpPr/>
          <p:nvPr/>
        </p:nvSpPr>
        <p:spPr>
          <a:xfrm rot="16200000">
            <a:off x="-428302" y="3511107"/>
            <a:ext cx="1217001" cy="276999"/>
          </a:xfrm>
          <a:prstGeom prst="rect">
            <a:avLst/>
          </a:prstGeom>
          <a:solidFill>
            <a:srgbClr val="2C3E50"/>
          </a:solidFill>
        </p:spPr>
        <p:txBody>
          <a:bodyPr wrap="none">
            <a:spAutoFit/>
          </a:bodyPr>
          <a:lstStyle/>
          <a:p>
            <a:pPr algn="ctr"/>
            <a:r>
              <a:rPr lang="de-DE" sz="1200" b="1" dirty="0">
                <a:solidFill>
                  <a:schemeClr val="bg1"/>
                </a:solidFill>
                <a:latin typeface="Helvetica" pitchFamily="34" charset="0"/>
              </a:rPr>
              <a:t>Präsenzphase</a:t>
            </a:r>
          </a:p>
        </p:txBody>
      </p:sp>
      <p:sp>
        <p:nvSpPr>
          <p:cNvPr id="52" name="Textfeld 51"/>
          <p:cNvSpPr txBox="1"/>
          <p:nvPr/>
        </p:nvSpPr>
        <p:spPr>
          <a:xfrm>
            <a:off x="761124" y="764492"/>
            <a:ext cx="3028320" cy="7284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Aft>
                <a:spcPts val="400"/>
              </a:spcAft>
            </a:pPr>
            <a:r>
              <a:rPr lang="de-DE" sz="1400" dirty="0" smtClean="0">
                <a:solidFill>
                  <a:srgbClr val="2C3E50"/>
                </a:solidFill>
                <a:latin typeface="Franklin Gothic Demi Cond" panose="020B0706030402020204" pitchFamily="34" charset="0"/>
              </a:rPr>
              <a:t>Anschaulich &amp; Lerner-freundlich</a:t>
            </a:r>
            <a:endParaRPr lang="de-DE" sz="1400" dirty="0">
              <a:solidFill>
                <a:srgbClr val="2C3E50"/>
              </a:solidFill>
              <a:latin typeface="Franklin Gothic Demi Cond" panose="020B0706030402020204" pitchFamily="34" charset="0"/>
            </a:endParaRPr>
          </a:p>
          <a:p>
            <a:pPr algn="r">
              <a:spcAft>
                <a:spcPts val="300"/>
              </a:spcAft>
            </a:pPr>
            <a:r>
              <a:rPr lang="de-DE" sz="600" dirty="0" smtClean="0">
                <a:solidFill>
                  <a:schemeClr val="bg1">
                    <a:lumMod val="65000"/>
                  </a:schemeClr>
                </a:solidFill>
                <a:latin typeface="Helvetica" pitchFamily="34" charset="0"/>
              </a:rPr>
              <a:t>Nutzen Sie Multimedia sinnvoll, um die Anschaulichkeit des Lernstoffes zu erhöhen. Achten Sie auf ein Lerner-freundliches Mediendesign. Unterstützen Sie den Wissenserwerb durch interaktive Elemente. Bieten Sie Lernenden weitere Informationsquellen in Form von Webseiten und Literaturquellen an. </a:t>
            </a:r>
          </a:p>
        </p:txBody>
      </p:sp>
      <p:sp>
        <p:nvSpPr>
          <p:cNvPr id="53" name="Textfeld 52"/>
          <p:cNvSpPr txBox="1"/>
          <p:nvPr/>
        </p:nvSpPr>
        <p:spPr>
          <a:xfrm>
            <a:off x="761124" y="1534672"/>
            <a:ext cx="3026730" cy="7284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Aft>
                <a:spcPts val="400"/>
              </a:spcAft>
            </a:pPr>
            <a:r>
              <a:rPr lang="de-DE" sz="1400" dirty="0" smtClean="0">
                <a:solidFill>
                  <a:srgbClr val="2C3E50"/>
                </a:solidFill>
                <a:latin typeface="Franklin Gothic Demi Cond" panose="020B0706030402020204" pitchFamily="34" charset="0"/>
              </a:rPr>
              <a:t>Motivation &amp; Selbstkontrolle</a:t>
            </a:r>
            <a:endParaRPr lang="de-DE" sz="1400" dirty="0">
              <a:solidFill>
                <a:srgbClr val="2C3E50"/>
              </a:solidFill>
              <a:latin typeface="Franklin Gothic Demi Cond" panose="020B0706030402020204" pitchFamily="34" charset="0"/>
            </a:endParaRPr>
          </a:p>
          <a:p>
            <a:pPr algn="r">
              <a:spcAft>
                <a:spcPts val="300"/>
              </a:spcAft>
            </a:pPr>
            <a:r>
              <a:rPr lang="de-DE" sz="600" dirty="0" smtClean="0">
                <a:solidFill>
                  <a:schemeClr val="bg1">
                    <a:lumMod val="65000"/>
                  </a:schemeClr>
                </a:solidFill>
                <a:latin typeface="Helvetica" pitchFamily="34" charset="0"/>
              </a:rPr>
              <a:t>Nutzen und gestalten Sie Elemente des </a:t>
            </a:r>
            <a:r>
              <a:rPr lang="de-DE" sz="600" dirty="0" err="1" smtClean="0">
                <a:solidFill>
                  <a:schemeClr val="bg1">
                    <a:lumMod val="65000"/>
                  </a:schemeClr>
                </a:solidFill>
                <a:latin typeface="Helvetica" pitchFamily="34" charset="0"/>
              </a:rPr>
              <a:t>Gamification</a:t>
            </a:r>
            <a:r>
              <a:rPr lang="de-DE" sz="600" dirty="0" smtClean="0">
                <a:solidFill>
                  <a:schemeClr val="bg1">
                    <a:lumMod val="65000"/>
                  </a:schemeClr>
                </a:solidFill>
                <a:latin typeface="Helvetica" pitchFamily="34" charset="0"/>
              </a:rPr>
              <a:t>-Ansatzes (z.B. </a:t>
            </a:r>
            <a:r>
              <a:rPr lang="de-DE" sz="600" dirty="0" err="1" smtClean="0">
                <a:solidFill>
                  <a:schemeClr val="bg1">
                    <a:lumMod val="65000"/>
                  </a:schemeClr>
                </a:solidFill>
                <a:latin typeface="Helvetica" pitchFamily="34" charset="0"/>
              </a:rPr>
              <a:t>Highscore</a:t>
            </a:r>
            <a:r>
              <a:rPr lang="de-DE" sz="600" dirty="0" smtClean="0">
                <a:solidFill>
                  <a:schemeClr val="bg1">
                    <a:lumMod val="65000"/>
                  </a:schemeClr>
                </a:solidFill>
                <a:latin typeface="Helvetica" pitchFamily="34" charset="0"/>
              </a:rPr>
              <a:t>, Ranking, </a:t>
            </a:r>
            <a:r>
              <a:rPr lang="de-DE" sz="600" dirty="0" err="1" smtClean="0">
                <a:solidFill>
                  <a:schemeClr val="bg1">
                    <a:lumMod val="65000"/>
                  </a:schemeClr>
                </a:solidFill>
                <a:latin typeface="Helvetica" pitchFamily="34" charset="0"/>
              </a:rPr>
              <a:t>Badges</a:t>
            </a:r>
            <a:r>
              <a:rPr lang="de-DE" sz="600" dirty="0" smtClean="0">
                <a:solidFill>
                  <a:schemeClr val="bg1">
                    <a:lumMod val="65000"/>
                  </a:schemeClr>
                </a:solidFill>
                <a:latin typeface="Helvetica" pitchFamily="34" charset="0"/>
              </a:rPr>
              <a:t>, o.ä.), um Lernende spielerisch zu motivieren. Bieten Sie aus-reichend Gelegenheiten, den Lernfortschritt eigenständig zu kontrollieren. Implementieren Sie lernförderliche Feedback-Systeme.  </a:t>
            </a:r>
          </a:p>
        </p:txBody>
      </p:sp>
      <p:sp>
        <p:nvSpPr>
          <p:cNvPr id="54" name="Textfeld 53"/>
          <p:cNvSpPr txBox="1"/>
          <p:nvPr/>
        </p:nvSpPr>
        <p:spPr>
          <a:xfrm>
            <a:off x="5292080" y="764476"/>
            <a:ext cx="3240360" cy="7284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400"/>
              </a:spcAft>
            </a:pPr>
            <a:r>
              <a:rPr lang="de-DE" sz="1400" dirty="0" smtClean="0">
                <a:solidFill>
                  <a:srgbClr val="2C3E50"/>
                </a:solidFill>
                <a:latin typeface="Franklin Gothic Demi Cond" panose="020B0706030402020204" pitchFamily="34" charset="0"/>
              </a:rPr>
              <a:t>Strukturierung &amp; Modularisierung</a:t>
            </a:r>
            <a:endParaRPr lang="de-DE" sz="1400" dirty="0">
              <a:solidFill>
                <a:srgbClr val="2C3E50"/>
              </a:solidFill>
              <a:latin typeface="Franklin Gothic Demi Cond" panose="020B0706030402020204" pitchFamily="34" charset="0"/>
            </a:endParaRPr>
          </a:p>
          <a:p>
            <a:pPr>
              <a:spcAft>
                <a:spcPts val="300"/>
              </a:spcAft>
            </a:pPr>
            <a:r>
              <a:rPr lang="de-DE" sz="600" dirty="0" smtClean="0">
                <a:solidFill>
                  <a:schemeClr val="bg1">
                    <a:lumMod val="65000"/>
                  </a:schemeClr>
                </a:solidFill>
                <a:latin typeface="Helvetica" pitchFamily="34" charset="0"/>
              </a:rPr>
              <a:t>Sequenzieren und segmentieren Sie den Lernstoff in sinnvolle Lerneinheiten (z.B. von-einfach-zu-komplex, von-bekannt-zu-unbekannt, von allgemein-zu-speziell o.ä.). Unter-scheiden Sie zwischen </a:t>
            </a:r>
            <a:r>
              <a:rPr lang="de-DE" sz="600" i="1" dirty="0" smtClean="0">
                <a:solidFill>
                  <a:schemeClr val="bg1">
                    <a:lumMod val="65000"/>
                  </a:schemeClr>
                </a:solidFill>
                <a:latin typeface="Helvetica" pitchFamily="34" charset="0"/>
              </a:rPr>
              <a:t>Need-</a:t>
            </a:r>
            <a:r>
              <a:rPr lang="de-DE" sz="600" i="1" dirty="0" err="1" smtClean="0">
                <a:solidFill>
                  <a:schemeClr val="bg1">
                    <a:lumMod val="65000"/>
                  </a:schemeClr>
                </a:solidFill>
                <a:latin typeface="Helvetica" pitchFamily="34" charset="0"/>
              </a:rPr>
              <a:t>To</a:t>
            </a:r>
            <a:r>
              <a:rPr lang="de-DE" sz="600" i="1" dirty="0" smtClean="0">
                <a:solidFill>
                  <a:schemeClr val="bg1">
                    <a:lumMod val="65000"/>
                  </a:schemeClr>
                </a:solidFill>
                <a:latin typeface="Helvetica" pitchFamily="34" charset="0"/>
              </a:rPr>
              <a:t>-</a:t>
            </a:r>
            <a:r>
              <a:rPr lang="de-DE" sz="600" i="1" dirty="0" err="1">
                <a:solidFill>
                  <a:schemeClr val="bg1">
                    <a:lumMod val="65000"/>
                  </a:schemeClr>
                </a:solidFill>
                <a:latin typeface="Helvetica" pitchFamily="34" charset="0"/>
              </a:rPr>
              <a:t>K</a:t>
            </a:r>
            <a:r>
              <a:rPr lang="de-DE" sz="600" i="1" dirty="0" err="1" smtClean="0">
                <a:solidFill>
                  <a:schemeClr val="bg1">
                    <a:lumMod val="65000"/>
                  </a:schemeClr>
                </a:solidFill>
                <a:latin typeface="Helvetica" pitchFamily="34" charset="0"/>
              </a:rPr>
              <a:t>now</a:t>
            </a:r>
            <a:r>
              <a:rPr lang="de-DE" sz="600" i="1" dirty="0" smtClean="0">
                <a:solidFill>
                  <a:schemeClr val="bg1">
                    <a:lumMod val="65000"/>
                  </a:schemeClr>
                </a:solidFill>
                <a:latin typeface="Helvetica" pitchFamily="34" charset="0"/>
              </a:rPr>
              <a:t> </a:t>
            </a:r>
            <a:r>
              <a:rPr lang="de-DE" sz="600" dirty="0" smtClean="0">
                <a:solidFill>
                  <a:schemeClr val="bg1">
                    <a:lumMod val="65000"/>
                  </a:schemeClr>
                </a:solidFill>
                <a:latin typeface="Helvetica" pitchFamily="34" charset="0"/>
              </a:rPr>
              <a:t>und </a:t>
            </a:r>
            <a:r>
              <a:rPr lang="de-DE" sz="600" i="1" dirty="0" err="1" smtClean="0">
                <a:solidFill>
                  <a:schemeClr val="bg1">
                    <a:lumMod val="65000"/>
                  </a:schemeClr>
                </a:solidFill>
                <a:latin typeface="Helvetica" pitchFamily="34" charset="0"/>
              </a:rPr>
              <a:t>Good-To-Know</a:t>
            </a:r>
            <a:r>
              <a:rPr lang="de-DE" sz="600" dirty="0" smtClean="0">
                <a:solidFill>
                  <a:schemeClr val="bg1">
                    <a:lumMod val="65000"/>
                  </a:schemeClr>
                </a:solidFill>
                <a:latin typeface="Helvetica" pitchFamily="34" charset="0"/>
              </a:rPr>
              <a:t>. Berücksichtigen Sie den </a:t>
            </a:r>
            <a:r>
              <a:rPr lang="de-DE" sz="600" dirty="0" err="1" smtClean="0">
                <a:solidFill>
                  <a:schemeClr val="bg1">
                    <a:lumMod val="65000"/>
                  </a:schemeClr>
                </a:solidFill>
                <a:latin typeface="Helvetica" pitchFamily="34" charset="0"/>
              </a:rPr>
              <a:t>Workload</a:t>
            </a:r>
            <a:r>
              <a:rPr lang="de-DE" sz="600" dirty="0" smtClean="0">
                <a:solidFill>
                  <a:schemeClr val="bg1">
                    <a:lumMod val="65000"/>
                  </a:schemeClr>
                </a:solidFill>
                <a:latin typeface="Helvetica" pitchFamily="34" charset="0"/>
              </a:rPr>
              <a:t> und achten Sie auf einen angemessenen Umfang der Module. </a:t>
            </a:r>
          </a:p>
        </p:txBody>
      </p:sp>
      <p:sp>
        <p:nvSpPr>
          <p:cNvPr id="55" name="Textfeld 54"/>
          <p:cNvSpPr txBox="1"/>
          <p:nvPr/>
        </p:nvSpPr>
        <p:spPr>
          <a:xfrm>
            <a:off x="5292080" y="1534656"/>
            <a:ext cx="3240360" cy="7284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400"/>
              </a:spcAft>
            </a:pPr>
            <a:r>
              <a:rPr lang="de-DE" sz="1400" dirty="0">
                <a:solidFill>
                  <a:srgbClr val="2C3E50"/>
                </a:solidFill>
                <a:latin typeface="Franklin Gothic Demi Cond" panose="020B0706030402020204" pitchFamily="34" charset="0"/>
              </a:rPr>
              <a:t>Orientierung </a:t>
            </a:r>
            <a:r>
              <a:rPr lang="de-DE" sz="1400" dirty="0" smtClean="0">
                <a:solidFill>
                  <a:srgbClr val="2C3E50"/>
                </a:solidFill>
                <a:latin typeface="Franklin Gothic Demi Cond" panose="020B0706030402020204" pitchFamily="34" charset="0"/>
              </a:rPr>
              <a:t>&amp; Unterstützung</a:t>
            </a:r>
            <a:endParaRPr lang="de-DE" sz="1400" dirty="0">
              <a:solidFill>
                <a:srgbClr val="2C3E50"/>
              </a:solidFill>
              <a:latin typeface="Franklin Gothic Demi Cond" panose="020B0706030402020204" pitchFamily="34" charset="0"/>
            </a:endParaRPr>
          </a:p>
          <a:p>
            <a:pPr>
              <a:spcAft>
                <a:spcPts val="400"/>
              </a:spcAft>
            </a:pPr>
            <a:r>
              <a:rPr lang="de-DE" sz="600" dirty="0" smtClean="0">
                <a:solidFill>
                  <a:schemeClr val="bg1">
                    <a:lumMod val="65000"/>
                  </a:schemeClr>
                </a:solidFill>
                <a:latin typeface="Helvetica" pitchFamily="34" charset="0"/>
              </a:rPr>
              <a:t>Bieten Sie den Lernenden ausreichend Orientierung bspw. in Form von Wochenablauf-plänen, Anforderungslisten, Einführungsvideos, Tutorials &amp; Manuals usw. an. Nutzen Sie zusätzlich die Möglichkeiten der Online-Sprechstunde, FAQ-Listen oder moderierten Diskussionsforen. </a:t>
            </a:r>
          </a:p>
        </p:txBody>
      </p:sp>
      <p:sp>
        <p:nvSpPr>
          <p:cNvPr id="60" name="Textfeld 59"/>
          <p:cNvSpPr txBox="1"/>
          <p:nvPr/>
        </p:nvSpPr>
        <p:spPr>
          <a:xfrm>
            <a:off x="755576" y="3017381"/>
            <a:ext cx="3026730" cy="7284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Aft>
                <a:spcPts val="400"/>
              </a:spcAft>
            </a:pPr>
            <a:r>
              <a:rPr lang="de-DE" sz="1400" dirty="0" smtClean="0">
                <a:solidFill>
                  <a:srgbClr val="2C3E50"/>
                </a:solidFill>
                <a:latin typeface="Franklin Gothic Demi Cond" panose="020B0706030402020204" pitchFamily="34" charset="0"/>
              </a:rPr>
              <a:t>Eigenverantwortung &amp; Lehrangebot</a:t>
            </a:r>
            <a:endParaRPr lang="de-DE" sz="1400" dirty="0">
              <a:solidFill>
                <a:srgbClr val="2C3E50"/>
              </a:solidFill>
              <a:latin typeface="Franklin Gothic Demi Cond" panose="020B0706030402020204" pitchFamily="34" charset="0"/>
            </a:endParaRPr>
          </a:p>
          <a:p>
            <a:pPr algn="r">
              <a:spcAft>
                <a:spcPts val="300"/>
              </a:spcAft>
            </a:pPr>
            <a:r>
              <a:rPr lang="de-DE" sz="600" dirty="0" smtClean="0">
                <a:solidFill>
                  <a:schemeClr val="bg1">
                    <a:lumMod val="65000"/>
                  </a:schemeClr>
                </a:solidFill>
                <a:latin typeface="Helvetica" pitchFamily="34" charset="0"/>
              </a:rPr>
              <a:t>Machen Sie deutlich, dass der Lernstoff und alle Übungen online verfügbar sind und dass die Präsenztreffen ein Unterstützungsangebot auf freiwilliger Basis dar-stellen. Vorbereitete Lerner erhalten die Möglichkeit, ihr Wissen gemeinsam </a:t>
            </a:r>
            <a:r>
              <a:rPr lang="de-DE" sz="600" dirty="0" err="1" smtClean="0">
                <a:solidFill>
                  <a:schemeClr val="bg1">
                    <a:lumMod val="65000"/>
                  </a:schemeClr>
                </a:solidFill>
                <a:latin typeface="Helvetica" pitchFamily="34" charset="0"/>
              </a:rPr>
              <a:t>anzu</a:t>
            </a:r>
            <a:r>
              <a:rPr lang="de-DE" sz="600" dirty="0" smtClean="0">
                <a:solidFill>
                  <a:schemeClr val="bg1">
                    <a:lumMod val="65000"/>
                  </a:schemeClr>
                </a:solidFill>
                <a:latin typeface="Helvetica" pitchFamily="34" charset="0"/>
              </a:rPr>
              <a:t>-wenden, es zu vertiefen, sich auszutauschen und individuelle Probleme zu klären.</a:t>
            </a:r>
          </a:p>
        </p:txBody>
      </p:sp>
      <p:sp>
        <p:nvSpPr>
          <p:cNvPr id="61" name="Textfeld 60"/>
          <p:cNvSpPr txBox="1"/>
          <p:nvPr/>
        </p:nvSpPr>
        <p:spPr>
          <a:xfrm>
            <a:off x="757126" y="3787561"/>
            <a:ext cx="3025141" cy="7284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Aft>
                <a:spcPts val="400"/>
              </a:spcAft>
            </a:pPr>
            <a:r>
              <a:rPr lang="de-DE" sz="1400" dirty="0" smtClean="0">
                <a:solidFill>
                  <a:srgbClr val="2C3E50"/>
                </a:solidFill>
                <a:latin typeface="Franklin Gothic Demi Cond" panose="020B0706030402020204" pitchFamily="34" charset="0"/>
              </a:rPr>
              <a:t>Austausch &amp; Interaktion</a:t>
            </a:r>
            <a:endParaRPr lang="de-DE" sz="1400" dirty="0">
              <a:solidFill>
                <a:srgbClr val="2C3E50"/>
              </a:solidFill>
              <a:latin typeface="Franklin Gothic Demi Cond" panose="020B0706030402020204" pitchFamily="34" charset="0"/>
            </a:endParaRPr>
          </a:p>
          <a:p>
            <a:pPr algn="r">
              <a:spcAft>
                <a:spcPts val="300"/>
              </a:spcAft>
            </a:pPr>
            <a:r>
              <a:rPr lang="de-DE" sz="600" dirty="0" smtClean="0">
                <a:solidFill>
                  <a:schemeClr val="bg1">
                    <a:lumMod val="65000"/>
                  </a:schemeClr>
                </a:solidFill>
                <a:latin typeface="Helvetica" pitchFamily="34" charset="0"/>
              </a:rPr>
              <a:t>Nutzen Sie verschiedene Methoden (z.B. Murmelgruppen, Think-Pair-Share, Pro-Contra-Debatte usw</a:t>
            </a:r>
            <a:r>
              <a:rPr lang="de-DE" sz="600" dirty="0">
                <a:solidFill>
                  <a:schemeClr val="bg1">
                    <a:lumMod val="65000"/>
                  </a:schemeClr>
                </a:solidFill>
                <a:latin typeface="Helvetica" pitchFamily="34" charset="0"/>
              </a:rPr>
              <a:t>.</a:t>
            </a:r>
            <a:r>
              <a:rPr lang="de-DE" sz="600" dirty="0" smtClean="0">
                <a:solidFill>
                  <a:schemeClr val="bg1">
                    <a:lumMod val="65000"/>
                  </a:schemeClr>
                </a:solidFill>
                <a:latin typeface="Helvetica" pitchFamily="34" charset="0"/>
              </a:rPr>
              <a:t>), Sozialformen (z.B. Tandem, Kleingruppe, Plenum) und </a:t>
            </a:r>
            <a:r>
              <a:rPr lang="de-DE" sz="600" dirty="0" err="1" smtClean="0">
                <a:solidFill>
                  <a:schemeClr val="bg1">
                    <a:lumMod val="65000"/>
                  </a:schemeClr>
                </a:solidFill>
                <a:latin typeface="Helvetica" pitchFamily="34" charset="0"/>
              </a:rPr>
              <a:t>moti-vierende</a:t>
            </a:r>
            <a:r>
              <a:rPr lang="de-DE" sz="600" dirty="0" smtClean="0">
                <a:solidFill>
                  <a:schemeClr val="bg1">
                    <a:lumMod val="65000"/>
                  </a:schemeClr>
                </a:solidFill>
                <a:latin typeface="Helvetica" pitchFamily="34" charset="0"/>
              </a:rPr>
              <a:t> Elemente (z.B. Hörsaalspiel), um die Kommunikation und Interaktion im Hörsaal zu fördern. Initiieren Sie Phasen, in denen es laut werden darf. </a:t>
            </a:r>
          </a:p>
        </p:txBody>
      </p:sp>
      <p:sp>
        <p:nvSpPr>
          <p:cNvPr id="62" name="Textfeld 61"/>
          <p:cNvSpPr txBox="1"/>
          <p:nvPr/>
        </p:nvSpPr>
        <p:spPr>
          <a:xfrm>
            <a:off x="5292482" y="3017364"/>
            <a:ext cx="3239958" cy="7284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400"/>
              </a:spcAft>
            </a:pPr>
            <a:r>
              <a:rPr lang="de-DE" sz="1400" dirty="0" smtClean="0">
                <a:solidFill>
                  <a:srgbClr val="2C3E50"/>
                </a:solidFill>
                <a:latin typeface="Franklin Gothic Demi Cond" panose="020B0706030402020204" pitchFamily="34" charset="0"/>
              </a:rPr>
              <a:t>Aktivierung &amp; Wissensanwendung</a:t>
            </a:r>
            <a:endParaRPr lang="de-DE" sz="1400" dirty="0">
              <a:solidFill>
                <a:srgbClr val="2C3E50"/>
              </a:solidFill>
              <a:latin typeface="Franklin Gothic Demi Cond" panose="020B0706030402020204" pitchFamily="34" charset="0"/>
            </a:endParaRPr>
          </a:p>
          <a:p>
            <a:pPr>
              <a:spcAft>
                <a:spcPts val="300"/>
              </a:spcAft>
            </a:pPr>
            <a:r>
              <a:rPr lang="de-DE" sz="600" dirty="0" smtClean="0">
                <a:solidFill>
                  <a:schemeClr val="bg1">
                    <a:lumMod val="65000"/>
                  </a:schemeClr>
                </a:solidFill>
                <a:latin typeface="Helvetica" pitchFamily="34" charset="0"/>
              </a:rPr>
              <a:t>Sorgen Sie dafür, dass alle Lernenden aktiv mitarbeiten. Fördern Sie den Wissens-transfer. Bieten Sie authentische und angemessen komplexe Lernkontexte (Real-Life-Problems) an. Sorgen Sie dafür, dass die Lernenden verschiedene Perspektiven ein-nehmen. Diskutieren Sie verschiedene Lösungswege.  </a:t>
            </a:r>
          </a:p>
        </p:txBody>
      </p:sp>
      <p:sp>
        <p:nvSpPr>
          <p:cNvPr id="63" name="Textfeld 62"/>
          <p:cNvSpPr txBox="1"/>
          <p:nvPr/>
        </p:nvSpPr>
        <p:spPr>
          <a:xfrm>
            <a:off x="5292482" y="3787544"/>
            <a:ext cx="3239958" cy="7284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400"/>
              </a:spcAft>
            </a:pPr>
            <a:r>
              <a:rPr lang="de-DE" sz="1400" dirty="0" smtClean="0">
                <a:solidFill>
                  <a:srgbClr val="2C3E50"/>
                </a:solidFill>
                <a:latin typeface="Franklin Gothic Demi Cond" panose="020B0706030402020204" pitchFamily="34" charset="0"/>
              </a:rPr>
              <a:t>Lerntechnologien sinnvoll nutzen</a:t>
            </a:r>
            <a:endParaRPr lang="de-DE" sz="1400" dirty="0">
              <a:solidFill>
                <a:srgbClr val="2C3E50"/>
              </a:solidFill>
              <a:latin typeface="Franklin Gothic Demi Cond" panose="020B0706030402020204" pitchFamily="34" charset="0"/>
            </a:endParaRPr>
          </a:p>
          <a:p>
            <a:pPr>
              <a:spcAft>
                <a:spcPts val="400"/>
              </a:spcAft>
            </a:pPr>
            <a:r>
              <a:rPr lang="de-DE" sz="600" dirty="0" smtClean="0">
                <a:solidFill>
                  <a:schemeClr val="bg1">
                    <a:lumMod val="65000"/>
                  </a:schemeClr>
                </a:solidFill>
                <a:latin typeface="Helvetica" pitchFamily="34" charset="0"/>
              </a:rPr>
              <a:t>Nutzen Sie Smartphones zur Umsetzung von Live-</a:t>
            </a:r>
            <a:r>
              <a:rPr lang="de-DE" sz="600" dirty="0" err="1" smtClean="0">
                <a:solidFill>
                  <a:schemeClr val="bg1">
                    <a:lumMod val="65000"/>
                  </a:schemeClr>
                </a:solidFill>
                <a:latin typeface="Helvetica" pitchFamily="34" charset="0"/>
              </a:rPr>
              <a:t>Votings</a:t>
            </a:r>
            <a:r>
              <a:rPr lang="de-DE" sz="600" dirty="0">
                <a:solidFill>
                  <a:schemeClr val="bg1">
                    <a:lumMod val="65000"/>
                  </a:schemeClr>
                </a:solidFill>
                <a:latin typeface="Helvetica" pitchFamily="34" charset="0"/>
              </a:rPr>
              <a:t> </a:t>
            </a:r>
            <a:r>
              <a:rPr lang="de-DE" sz="600" dirty="0" smtClean="0">
                <a:solidFill>
                  <a:schemeClr val="bg1">
                    <a:lumMod val="65000"/>
                  </a:schemeClr>
                </a:solidFill>
                <a:latin typeface="Helvetica" pitchFamily="34" charset="0"/>
              </a:rPr>
              <a:t>(Bring-</a:t>
            </a:r>
            <a:r>
              <a:rPr lang="de-DE" sz="600" dirty="0" err="1" smtClean="0">
                <a:solidFill>
                  <a:schemeClr val="bg1">
                    <a:lumMod val="65000"/>
                  </a:schemeClr>
                </a:solidFill>
                <a:latin typeface="Helvetica" pitchFamily="34" charset="0"/>
              </a:rPr>
              <a:t>Your</a:t>
            </a:r>
            <a:r>
              <a:rPr lang="de-DE" sz="600" dirty="0" smtClean="0">
                <a:solidFill>
                  <a:schemeClr val="bg1">
                    <a:lumMod val="65000"/>
                  </a:schemeClr>
                </a:solidFill>
                <a:latin typeface="Helvetica" pitchFamily="34" charset="0"/>
              </a:rPr>
              <a:t>-</a:t>
            </a:r>
            <a:r>
              <a:rPr lang="de-DE" sz="600" dirty="0" err="1" smtClean="0">
                <a:solidFill>
                  <a:schemeClr val="bg1">
                    <a:lumMod val="65000"/>
                  </a:schemeClr>
                </a:solidFill>
                <a:latin typeface="Helvetica" pitchFamily="34" charset="0"/>
              </a:rPr>
              <a:t>Own</a:t>
            </a:r>
            <a:r>
              <a:rPr lang="de-DE" sz="600" dirty="0" smtClean="0">
                <a:solidFill>
                  <a:schemeClr val="bg1">
                    <a:lumMod val="65000"/>
                  </a:schemeClr>
                </a:solidFill>
                <a:latin typeface="Helvetica" pitchFamily="34" charset="0"/>
              </a:rPr>
              <a:t>-Device-Prinzip), z.B. für die Fallbearbeitung und zur Kommunikation zwischen Plenum und Lehrperson. Achten Sie auf didaktisch sinnvolle und gut durchdachte Abstimmfragen. Nutzen Sie Whiteboards, um Inhalte zu verdeutlichen oder zur Ergebnissicherung.</a:t>
            </a:r>
          </a:p>
        </p:txBody>
      </p:sp>
      <p:pic>
        <p:nvPicPr>
          <p:cNvPr id="29" name="Picture 2" descr="cc-by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98" y="4876394"/>
            <a:ext cx="571473" cy="208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" name="Textfeld 29"/>
          <p:cNvSpPr txBox="1"/>
          <p:nvPr/>
        </p:nvSpPr>
        <p:spPr>
          <a:xfrm>
            <a:off x="688325" y="4876394"/>
            <a:ext cx="7916123" cy="208088"/>
          </a:xfrm>
          <a:prstGeom prst="rect">
            <a:avLst/>
          </a:prstGeom>
        </p:spPr>
        <p:txBody>
          <a:bodyPr vert="horz" wrap="none" lIns="0" tIns="0" rIns="0" bIns="0" rtlCol="0" anchor="t" anchorCtr="0">
            <a:noAutofit/>
          </a:bodyPr>
          <a:lstStyle/>
          <a:p>
            <a:pPr marL="0" marR="0" indent="0" algn="l" defTabSz="2087831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de-DE" sz="600" dirty="0" smtClean="0">
                <a:solidFill>
                  <a:srgbClr val="2C3E50"/>
                </a:solidFill>
                <a:latin typeface="Helvetica" pitchFamily="34" charset="0"/>
                <a:ea typeface="+mj-ea"/>
                <a:cs typeface="Times New Roman"/>
              </a:rPr>
              <a:t>von </a:t>
            </a:r>
            <a:r>
              <a:rPr kumimoji="0" lang="de-DE" sz="600" b="0" i="0" u="none" strike="noStrike" kern="1200" cap="none" spc="0" normalizeH="0" noProof="0" dirty="0" smtClean="0">
                <a:ln>
                  <a:noFill/>
                </a:ln>
                <a:solidFill>
                  <a:srgbClr val="2C3E50"/>
                </a:solidFill>
                <a:effectLst/>
                <a:uLnTx/>
                <a:uFillTx/>
                <a:latin typeface="Helvetica" pitchFamily="34" charset="0"/>
                <a:ea typeface="+mj-ea"/>
                <a:cs typeface="Times New Roman"/>
              </a:rPr>
              <a:t>Tobias Schmidt und Anna Böhm (2018) für das </a:t>
            </a:r>
            <a:r>
              <a:rPr kumimoji="0" lang="de-DE" sz="600" b="0" i="0" u="none" strike="noStrike" kern="1200" cap="none" spc="0" normalizeH="0" noProof="0" dirty="0" smtClean="0">
                <a:ln>
                  <a:noFill/>
                </a:ln>
                <a:solidFill>
                  <a:srgbClr val="2C3E50"/>
                </a:solidFill>
                <a:effectLst/>
                <a:uLnTx/>
                <a:uFillTx/>
                <a:latin typeface="Helvetica" pitchFamily="34" charset="0"/>
                <a:ea typeface="+mj-ea"/>
                <a:cs typeface="Times New Roman"/>
                <a:hlinkClick r:id="rId7"/>
              </a:rPr>
              <a:t>MERLIN-Projekt</a:t>
            </a:r>
            <a:r>
              <a:rPr kumimoji="0" lang="de-DE" sz="600" b="0" i="0" u="none" strike="noStrike" kern="1200" cap="none" spc="0" normalizeH="0" noProof="0" dirty="0" smtClean="0">
                <a:ln>
                  <a:noFill/>
                </a:ln>
                <a:solidFill>
                  <a:srgbClr val="2C3E50"/>
                </a:solidFill>
                <a:effectLst/>
                <a:uLnTx/>
                <a:uFillTx/>
                <a:latin typeface="Helvetica" pitchFamily="34" charset="0"/>
                <a:ea typeface="+mj-ea"/>
                <a:cs typeface="Times New Roman"/>
              </a:rPr>
              <a:t>, Medizinische Fakultät, Universität </a:t>
            </a:r>
            <a:r>
              <a:rPr lang="de-DE" sz="600" dirty="0" smtClean="0">
                <a:solidFill>
                  <a:srgbClr val="2C3E50"/>
                </a:solidFill>
                <a:latin typeface="Helvetica" pitchFamily="34" charset="0"/>
                <a:ea typeface="+mj-ea"/>
                <a:cs typeface="Times New Roman"/>
              </a:rPr>
              <a:t>Freiburg, lizenziert unter </a:t>
            </a:r>
            <a:r>
              <a:rPr kumimoji="0" lang="de-DE" sz="600" b="0" i="0" u="none" strike="noStrike" kern="1200" cap="none" spc="0" normalizeH="0" noProof="0" dirty="0" smtClean="0">
                <a:ln>
                  <a:noFill/>
                </a:ln>
                <a:solidFill>
                  <a:srgbClr val="2C3E50"/>
                </a:solidFill>
                <a:effectLst/>
                <a:uLnTx/>
                <a:uFillTx/>
                <a:latin typeface="Helvetica" pitchFamily="34" charset="0"/>
                <a:ea typeface="+mj-ea"/>
                <a:cs typeface="Times New Roman"/>
                <a:hlinkClick r:id="rId5"/>
              </a:rPr>
              <a:t>CC-BY 3.0 DE</a:t>
            </a:r>
            <a:r>
              <a:rPr kumimoji="0" lang="de-DE" sz="600" b="0" i="0" u="none" strike="noStrike" kern="1200" cap="none" spc="0" normalizeH="0" noProof="0" dirty="0" smtClean="0">
                <a:ln>
                  <a:noFill/>
                </a:ln>
                <a:solidFill>
                  <a:srgbClr val="2C3E50"/>
                </a:solidFill>
                <a:effectLst/>
                <a:uLnTx/>
                <a:uFillTx/>
                <a:latin typeface="Helvetica" pitchFamily="34" charset="0"/>
                <a:ea typeface="+mj-ea"/>
                <a:cs typeface="Times New Roman"/>
              </a:rPr>
              <a:t>. </a:t>
            </a:r>
          </a:p>
          <a:p>
            <a:pPr marL="0" marR="0" indent="0" algn="l" defTabSz="2087831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de-DE" sz="600" b="0" i="0" u="none" strike="noStrike" kern="1200" cap="none" spc="0" normalizeH="0" noProof="0" dirty="0" smtClean="0">
                <a:ln>
                  <a:noFill/>
                </a:ln>
                <a:solidFill>
                  <a:srgbClr val="2C3E50"/>
                </a:solidFill>
                <a:effectLst/>
                <a:uLnTx/>
                <a:uFillTx/>
                <a:latin typeface="Helvetica" pitchFamily="34" charset="0"/>
                <a:ea typeface="+mj-ea"/>
                <a:cs typeface="Times New Roman"/>
              </a:rPr>
              <a:t>Alle Logos sind urheberrechtlich geschützt und </a:t>
            </a:r>
            <a:r>
              <a:rPr lang="de-DE" sz="600" dirty="0">
                <a:solidFill>
                  <a:srgbClr val="2C3E50"/>
                </a:solidFill>
                <a:latin typeface="Helvetica" pitchFamily="34" charset="0"/>
                <a:ea typeface="+mj-ea"/>
                <a:cs typeface="Times New Roman"/>
              </a:rPr>
              <a:t> </a:t>
            </a:r>
            <a:r>
              <a:rPr kumimoji="0" lang="de-DE" sz="600" b="0" i="0" u="none" strike="noStrike" kern="1200" cap="none" spc="0" normalizeH="0" noProof="0" dirty="0" smtClean="0">
                <a:ln>
                  <a:noFill/>
                </a:ln>
                <a:solidFill>
                  <a:srgbClr val="2C3E50"/>
                </a:solidFill>
                <a:effectLst/>
                <a:uLnTx/>
                <a:uFillTx/>
                <a:latin typeface="Helvetica" pitchFamily="34" charset="0"/>
                <a:ea typeface="+mj-ea"/>
                <a:cs typeface="Times New Roman"/>
              </a:rPr>
              <a:t>von dieser Lizenz ausgenommen. </a:t>
            </a:r>
            <a:endParaRPr kumimoji="0" lang="de-DE" sz="600" b="0" i="0" u="none" strike="noStrike" kern="1200" cap="none" spc="0" normalizeH="0" baseline="0" noProof="0" dirty="0" smtClean="0">
              <a:ln>
                <a:noFill/>
              </a:ln>
              <a:solidFill>
                <a:srgbClr val="2C3E50"/>
              </a:solidFill>
              <a:effectLst/>
              <a:uLnTx/>
              <a:uFillTx/>
              <a:latin typeface="Helvetica" pitchFamily="34" charset="0"/>
              <a:ea typeface="+mj-ea"/>
              <a:cs typeface="Times New Roman"/>
            </a:endParaRPr>
          </a:p>
        </p:txBody>
      </p:sp>
      <p:pic>
        <p:nvPicPr>
          <p:cNvPr id="44" name="Bild 28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9512" y="4371950"/>
            <a:ext cx="380634" cy="6599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Rechteck 15"/>
          <p:cNvSpPr/>
          <p:nvPr/>
        </p:nvSpPr>
        <p:spPr>
          <a:xfrm rot="16200000">
            <a:off x="-506047" y="1343476"/>
            <a:ext cx="1372491" cy="276999"/>
          </a:xfrm>
          <a:prstGeom prst="rect">
            <a:avLst/>
          </a:prstGeom>
          <a:solidFill>
            <a:srgbClr val="2C3E50"/>
          </a:solidFill>
        </p:spPr>
        <p:txBody>
          <a:bodyPr wrap="none">
            <a:spAutoFit/>
          </a:bodyPr>
          <a:lstStyle/>
          <a:p>
            <a:pPr algn="ctr"/>
            <a:r>
              <a:rPr lang="de-DE" sz="1200" b="1" dirty="0" smtClean="0">
                <a:solidFill>
                  <a:schemeClr val="bg1"/>
                </a:solidFill>
                <a:latin typeface="Helvetica" pitchFamily="34" charset="0"/>
              </a:rPr>
              <a:t>Selbstlernphase</a:t>
            </a:r>
            <a:endParaRPr lang="de-DE" sz="1200" b="1" dirty="0">
              <a:solidFill>
                <a:schemeClr val="bg1"/>
              </a:solidFill>
              <a:latin typeface="Helvetica" pitchFamily="34" charset="0"/>
            </a:endParaRPr>
          </a:p>
        </p:txBody>
      </p:sp>
      <p:sp>
        <p:nvSpPr>
          <p:cNvPr id="5" name="Rechteck 4"/>
          <p:cNvSpPr/>
          <p:nvPr/>
        </p:nvSpPr>
        <p:spPr>
          <a:xfrm>
            <a:off x="6039212" y="2682493"/>
            <a:ext cx="1988408" cy="1692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5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All Icons </a:t>
            </a:r>
            <a:r>
              <a:rPr lang="en-US" sz="500" dirty="0">
                <a:latin typeface="Helvetica" panose="020B0604020202020204" pitchFamily="34" charset="0"/>
                <a:cs typeface="Helvetica" panose="020B0604020202020204" pitchFamily="34" charset="0"/>
              </a:rPr>
              <a:t>made by </a:t>
            </a:r>
            <a:r>
              <a:rPr lang="en-US" sz="500" dirty="0" err="1" smtClean="0">
                <a:latin typeface="Helvetica" panose="020B0604020202020204" pitchFamily="34" charset="0"/>
                <a:cs typeface="Helvetica" panose="020B0604020202020204" pitchFamily="34" charset="0"/>
              </a:rPr>
              <a:t>Freepik</a:t>
            </a:r>
            <a:r>
              <a:rPr lang="en-US" sz="5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sz="500" dirty="0">
                <a:latin typeface="Helvetica" panose="020B0604020202020204" pitchFamily="34" charset="0"/>
                <a:cs typeface="Helvetica" panose="020B0604020202020204" pitchFamily="34" charset="0"/>
              </a:rPr>
              <a:t>from </a:t>
            </a:r>
            <a:r>
              <a:rPr lang="en-US" sz="500" dirty="0">
                <a:latin typeface="Helvetica" panose="020B0604020202020204" pitchFamily="34" charset="0"/>
                <a:cs typeface="Helvetica" panose="020B0604020202020204" pitchFamily="34" charset="0"/>
                <a:hlinkClick r:id="rId9" tooltip="Flaticon"/>
              </a:rPr>
              <a:t>www.flaticon.com</a:t>
            </a:r>
            <a:r>
              <a:rPr lang="en-US" sz="500" dirty="0">
                <a:latin typeface="Helvetica" panose="020B0604020202020204" pitchFamily="34" charset="0"/>
                <a:cs typeface="Helvetica" panose="020B0604020202020204" pitchFamily="34" charset="0"/>
              </a:rPr>
              <a:t> </a:t>
            </a:r>
            <a:endParaRPr lang="de-DE" sz="500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pic>
        <p:nvPicPr>
          <p:cNvPr id="2053" name="Picture 5" descr="\\ad\home\schmidto\Windows\Desktop\working-with-computer.pn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00" y="873680"/>
            <a:ext cx="1238400" cy="12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\\ad\home\schmidto\Windows\Desktop\Icons &amp; Bilder\round-speech-bubbles.png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0110" y="3100853"/>
            <a:ext cx="442800" cy="442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" name="Grafik 34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47" y="143992"/>
            <a:ext cx="969060" cy="332808"/>
          </a:xfrm>
          <a:prstGeom prst="rect">
            <a:avLst/>
          </a:prstGeom>
        </p:spPr>
      </p:pic>
      <p:pic>
        <p:nvPicPr>
          <p:cNvPr id="36" name="Grafik 35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9195" y="139130"/>
            <a:ext cx="714991" cy="343709"/>
          </a:xfrm>
          <a:prstGeom prst="rect">
            <a:avLst/>
          </a:prstGeom>
        </p:spPr>
      </p:pic>
      <p:pic>
        <p:nvPicPr>
          <p:cNvPr id="38" name="Grafik 37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8462" y="123478"/>
            <a:ext cx="567855" cy="395413"/>
          </a:xfrm>
          <a:prstGeom prst="rect">
            <a:avLst/>
          </a:prstGeom>
        </p:spPr>
      </p:pic>
      <p:pic>
        <p:nvPicPr>
          <p:cNvPr id="39" name="Grafik 38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4179" y="158329"/>
            <a:ext cx="632878" cy="305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7247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421</Words>
  <Application>Microsoft Office PowerPoint</Application>
  <PresentationFormat>Bildschirmpräsentation (16:9)</PresentationFormat>
  <Paragraphs>23</Paragraphs>
  <Slides>1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Larissa</vt:lpstr>
      <vt:lpstr>PowerPoint-Präsentation</vt:lpstr>
    </vt:vector>
  </TitlesOfParts>
  <Company>Uniklinikum Freiburg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Tobias Schmidt</dc:creator>
  <cp:lastModifiedBy>Tobias Schmidt</cp:lastModifiedBy>
  <cp:revision>25</cp:revision>
  <dcterms:created xsi:type="dcterms:W3CDTF">2018-07-17T07:59:36Z</dcterms:created>
  <dcterms:modified xsi:type="dcterms:W3CDTF">2018-10-02T10:57:49Z</dcterms:modified>
</cp:coreProperties>
</file>